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71" r:id="rId4"/>
    <p:sldId id="260" r:id="rId5"/>
    <p:sldId id="270" r:id="rId6"/>
    <p:sldId id="258" r:id="rId7"/>
    <p:sldId id="259" r:id="rId8"/>
    <p:sldId id="261" r:id="rId9"/>
    <p:sldId id="277" r:id="rId10"/>
    <p:sldId id="274" r:id="rId11"/>
    <p:sldId id="280" r:id="rId12"/>
    <p:sldId id="278" r:id="rId13"/>
    <p:sldId id="281" r:id="rId14"/>
    <p:sldId id="279" r:id="rId15"/>
    <p:sldId id="276" r:id="rId16"/>
    <p:sldId id="282" r:id="rId17"/>
    <p:sldId id="263" r:id="rId18"/>
    <p:sldId id="268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rco Millones Mayer (mmillone)" initials="M(" lastIdx="1" clrIdx="0">
    <p:extLst>
      <p:ext uri="{19B8F6BF-5375-455C-9EA6-DF929625EA0E}">
        <p15:presenceInfo xmlns:p15="http://schemas.microsoft.com/office/powerpoint/2012/main" userId="S::mmillone@umw.edu::f8303ef5-e419-4f37-925b-5c72d1b673ec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5B6EAC2-2B29-DEDA-6775-88C08677724B}" v="591" dt="2020-07-07T18:24:58.848"/>
    <p1510:client id="{7878536A-C870-B071-5638-986DDA69E1ED}" v="15" dt="2020-07-17T01:49:57.18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988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02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co Millones Mayer (mmillone)" userId="S::mmillone@umw.edu::f8303ef5-e419-4f37-925b-5c72d1b673ec" providerId="AD" clId="Web-{55B6EAC2-2B29-DEDA-6775-88C08677724B}"/>
    <pc:docChg chg="addSld modSld">
      <pc:chgData name="Marco Millones Mayer (mmillone)" userId="S::mmillone@umw.edu::f8303ef5-e419-4f37-925b-5c72d1b673ec" providerId="AD" clId="Web-{55B6EAC2-2B29-DEDA-6775-88C08677724B}" dt="2020-07-07T18:24:58.848" v="584" actId="20577"/>
      <pc:docMkLst>
        <pc:docMk/>
      </pc:docMkLst>
      <pc:sldChg chg="modSp">
        <pc:chgData name="Marco Millones Mayer (mmillone)" userId="S::mmillone@umw.edu::f8303ef5-e419-4f37-925b-5c72d1b673ec" providerId="AD" clId="Web-{55B6EAC2-2B29-DEDA-6775-88C08677724B}" dt="2020-07-07T18:24:58.848" v="583" actId="20577"/>
        <pc:sldMkLst>
          <pc:docMk/>
          <pc:sldMk cId="391543764" sldId="260"/>
        </pc:sldMkLst>
        <pc:spChg chg="mod">
          <ac:chgData name="Marco Millones Mayer (mmillone)" userId="S::mmillone@umw.edu::f8303ef5-e419-4f37-925b-5c72d1b673ec" providerId="AD" clId="Web-{55B6EAC2-2B29-DEDA-6775-88C08677724B}" dt="2020-07-07T18:24:58.848" v="583" actId="20577"/>
          <ac:spMkLst>
            <pc:docMk/>
            <pc:sldMk cId="391543764" sldId="260"/>
            <ac:spMk id="3" creationId="{2F7BD28B-A947-45E3-A3D7-1BA8044D194A}"/>
          </ac:spMkLst>
        </pc:spChg>
      </pc:sldChg>
      <pc:sldChg chg="addCm">
        <pc:chgData name="Marco Millones Mayer (mmillone)" userId="S::mmillone@umw.edu::f8303ef5-e419-4f37-925b-5c72d1b673ec" providerId="AD" clId="Web-{55B6EAC2-2B29-DEDA-6775-88C08677724B}" dt="2020-07-07T18:14:06.676" v="15"/>
        <pc:sldMkLst>
          <pc:docMk/>
          <pc:sldMk cId="1556804234" sldId="261"/>
        </pc:sldMkLst>
      </pc:sldChg>
      <pc:sldChg chg="modSp">
        <pc:chgData name="Marco Millones Mayer (mmillone)" userId="S::mmillone@umw.edu::f8303ef5-e419-4f37-925b-5c72d1b673ec" providerId="AD" clId="Web-{55B6EAC2-2B29-DEDA-6775-88C08677724B}" dt="2020-07-07T18:20:53.239" v="399" actId="20577"/>
        <pc:sldMkLst>
          <pc:docMk/>
          <pc:sldMk cId="165985191" sldId="262"/>
        </pc:sldMkLst>
        <pc:spChg chg="mod">
          <ac:chgData name="Marco Millones Mayer (mmillone)" userId="S::mmillone@umw.edu::f8303ef5-e419-4f37-925b-5c72d1b673ec" providerId="AD" clId="Web-{55B6EAC2-2B29-DEDA-6775-88C08677724B}" dt="2020-07-07T18:20:53.239" v="399" actId="20577"/>
          <ac:spMkLst>
            <pc:docMk/>
            <pc:sldMk cId="165985191" sldId="262"/>
            <ac:spMk id="2" creationId="{3CA1A89A-9BA6-49A5-B74D-A01D2AC2347C}"/>
          </ac:spMkLst>
        </pc:spChg>
        <pc:spChg chg="mod">
          <ac:chgData name="Marco Millones Mayer (mmillone)" userId="S::mmillone@umw.edu::f8303ef5-e419-4f37-925b-5c72d1b673ec" providerId="AD" clId="Web-{55B6EAC2-2B29-DEDA-6775-88C08677724B}" dt="2020-07-07T18:20:48.926" v="395" actId="20577"/>
          <ac:spMkLst>
            <pc:docMk/>
            <pc:sldMk cId="165985191" sldId="262"/>
            <ac:spMk id="3" creationId="{62CD151A-7F82-477A-A1D8-41CC2E8C547D}"/>
          </ac:spMkLst>
        </pc:spChg>
      </pc:sldChg>
      <pc:sldChg chg="modSp">
        <pc:chgData name="Marco Millones Mayer (mmillone)" userId="S::mmillone@umw.edu::f8303ef5-e419-4f37-925b-5c72d1b673ec" providerId="AD" clId="Web-{55B6EAC2-2B29-DEDA-6775-88C08677724B}" dt="2020-07-07T18:16:59.036" v="152" actId="20577"/>
        <pc:sldMkLst>
          <pc:docMk/>
          <pc:sldMk cId="160163785" sldId="263"/>
        </pc:sldMkLst>
        <pc:spChg chg="mod">
          <ac:chgData name="Marco Millones Mayer (mmillone)" userId="S::mmillone@umw.edu::f8303ef5-e419-4f37-925b-5c72d1b673ec" providerId="AD" clId="Web-{55B6EAC2-2B29-DEDA-6775-88C08677724B}" dt="2020-07-07T18:16:59.036" v="152" actId="20577"/>
          <ac:spMkLst>
            <pc:docMk/>
            <pc:sldMk cId="160163785" sldId="263"/>
            <ac:spMk id="2" creationId="{38E28FE5-B5F2-462A-8C20-7697B1F14E5E}"/>
          </ac:spMkLst>
        </pc:spChg>
        <pc:spChg chg="mod">
          <ac:chgData name="Marco Millones Mayer (mmillone)" userId="S::mmillone@umw.edu::f8303ef5-e419-4f37-925b-5c72d1b673ec" providerId="AD" clId="Web-{55B6EAC2-2B29-DEDA-6775-88C08677724B}" dt="2020-07-07T18:16:33.520" v="140" actId="20577"/>
          <ac:spMkLst>
            <pc:docMk/>
            <pc:sldMk cId="160163785" sldId="263"/>
            <ac:spMk id="3" creationId="{E2116B8B-1190-47FA-8010-D1C1D1F59657}"/>
          </ac:spMkLst>
        </pc:spChg>
      </pc:sldChg>
      <pc:sldChg chg="modSp">
        <pc:chgData name="Marco Millones Mayer (mmillone)" userId="S::mmillone@umw.edu::f8303ef5-e419-4f37-925b-5c72d1b673ec" providerId="AD" clId="Web-{55B6EAC2-2B29-DEDA-6775-88C08677724B}" dt="2020-07-07T18:16:17.864" v="127" actId="20577"/>
        <pc:sldMkLst>
          <pc:docMk/>
          <pc:sldMk cId="3658501352" sldId="268"/>
        </pc:sldMkLst>
        <pc:spChg chg="mod">
          <ac:chgData name="Marco Millones Mayer (mmillone)" userId="S::mmillone@umw.edu::f8303ef5-e419-4f37-925b-5c72d1b673ec" providerId="AD" clId="Web-{55B6EAC2-2B29-DEDA-6775-88C08677724B}" dt="2020-07-07T18:16:17.864" v="127" actId="20577"/>
          <ac:spMkLst>
            <pc:docMk/>
            <pc:sldMk cId="3658501352" sldId="268"/>
            <ac:spMk id="3" creationId="{8387613B-1DE2-41D1-947E-1B5ADE6F1752}"/>
          </ac:spMkLst>
        </pc:spChg>
      </pc:sldChg>
      <pc:sldChg chg="modSp new">
        <pc:chgData name="Marco Millones Mayer (mmillone)" userId="S::mmillone@umw.edu::f8303ef5-e419-4f37-925b-5c72d1b673ec" providerId="AD" clId="Web-{55B6EAC2-2B29-DEDA-6775-88C08677724B}" dt="2020-07-07T18:23:59.676" v="571" actId="20577"/>
        <pc:sldMkLst>
          <pc:docMk/>
          <pc:sldMk cId="1729871348" sldId="269"/>
        </pc:sldMkLst>
        <pc:spChg chg="mod">
          <ac:chgData name="Marco Millones Mayer (mmillone)" userId="S::mmillone@umw.edu::f8303ef5-e419-4f37-925b-5c72d1b673ec" providerId="AD" clId="Web-{55B6EAC2-2B29-DEDA-6775-88C08677724B}" dt="2020-07-07T18:16:56.379" v="150" actId="20577"/>
          <ac:spMkLst>
            <pc:docMk/>
            <pc:sldMk cId="1729871348" sldId="269"/>
            <ac:spMk id="2" creationId="{0B9B3A0E-A09E-49BA-AD2B-F2B904843B93}"/>
          </ac:spMkLst>
        </pc:spChg>
        <pc:spChg chg="mod">
          <ac:chgData name="Marco Millones Mayer (mmillone)" userId="S::mmillone@umw.edu::f8303ef5-e419-4f37-925b-5c72d1b673ec" providerId="AD" clId="Web-{55B6EAC2-2B29-DEDA-6775-88C08677724B}" dt="2020-07-07T18:23:59.676" v="571" actId="20577"/>
          <ac:spMkLst>
            <pc:docMk/>
            <pc:sldMk cId="1729871348" sldId="269"/>
            <ac:spMk id="3" creationId="{99A45C0A-3A2B-494C-AA2D-E8132D5DF821}"/>
          </ac:spMkLst>
        </pc:spChg>
      </pc:sldChg>
    </pc:docChg>
  </pc:docChgLst>
  <pc:docChgLst>
    <pc:chgData name="Virginia Latane (vlatane)" userId="S::vlatane@mail.umw.edu::340a1771-6eab-4122-9458-7071cf8f5935" providerId="AD" clId="Web-{7878536A-C870-B071-5638-986DDA69E1ED}"/>
    <pc:docChg chg="addSld modSld">
      <pc:chgData name="Virginia Latane (vlatane)" userId="S::vlatane@mail.umw.edu::340a1771-6eab-4122-9458-7071cf8f5935" providerId="AD" clId="Web-{7878536A-C870-B071-5638-986DDA69E1ED}" dt="2020-07-17T01:49:57.188" v="14" actId="20577"/>
      <pc:docMkLst>
        <pc:docMk/>
      </pc:docMkLst>
      <pc:sldChg chg="modSp">
        <pc:chgData name="Virginia Latane (vlatane)" userId="S::vlatane@mail.umw.edu::340a1771-6eab-4122-9458-7071cf8f5935" providerId="AD" clId="Web-{7878536A-C870-B071-5638-986DDA69E1ED}" dt="2020-07-17T01:46:55.903" v="1" actId="14100"/>
        <pc:sldMkLst>
          <pc:docMk/>
          <pc:sldMk cId="3735919345" sldId="257"/>
        </pc:sldMkLst>
        <pc:spChg chg="mod">
          <ac:chgData name="Virginia Latane (vlatane)" userId="S::vlatane@mail.umw.edu::340a1771-6eab-4122-9458-7071cf8f5935" providerId="AD" clId="Web-{7878536A-C870-B071-5638-986DDA69E1ED}" dt="2020-07-17T01:46:55.903" v="1" actId="14100"/>
          <ac:spMkLst>
            <pc:docMk/>
            <pc:sldMk cId="3735919345" sldId="257"/>
            <ac:spMk id="3" creationId="{574EEAA9-B2B1-42B8-9028-F90AA927F396}"/>
          </ac:spMkLst>
        </pc:spChg>
      </pc:sldChg>
      <pc:sldChg chg="modSp new">
        <pc:chgData name="Virginia Latane (vlatane)" userId="S::vlatane@mail.umw.edu::340a1771-6eab-4122-9458-7071cf8f5935" providerId="AD" clId="Web-{7878536A-C870-B071-5638-986DDA69E1ED}" dt="2020-07-17T01:49:57.188" v="13" actId="20577"/>
        <pc:sldMkLst>
          <pc:docMk/>
          <pc:sldMk cId="1663620526" sldId="270"/>
        </pc:sldMkLst>
        <pc:spChg chg="mod">
          <ac:chgData name="Virginia Latane (vlatane)" userId="S::vlatane@mail.umw.edu::340a1771-6eab-4122-9458-7071cf8f5935" providerId="AD" clId="Web-{7878536A-C870-B071-5638-986DDA69E1ED}" dt="2020-07-17T01:49:57.188" v="13" actId="20577"/>
          <ac:spMkLst>
            <pc:docMk/>
            <pc:sldMk cId="1663620526" sldId="270"/>
            <ac:spMk id="2" creationId="{EED86BA3-B50D-428D-9FB3-63F0D66E2C45}"/>
          </ac:spMkLst>
        </pc:s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oleObject" Target="file:///C:\Users\Jennie\Documents\UMW\Capstone\Capstone_2\Tabulat_Road_classification.xlsx" TargetMode="Externa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ennie\Documents\UMW\Capstone\Capstone_2\Tabulat_River_distance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000"/>
              <a:t>Percentage of Landslide Pixels</a:t>
            </a:r>
            <a:r>
              <a:rPr lang="en-US" sz="2000" baseline="0"/>
              <a:t> by Distance from Roads</a:t>
            </a:r>
            <a:endParaRPr lang="en-US" sz="200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7.8724135566798262E-2"/>
          <c:y val="0.10750722184018673"/>
          <c:w val="0.8852306908725992"/>
          <c:h val="0.75894676276463247"/>
        </c:manualLayout>
      </c:layout>
      <c:lineChart>
        <c:grouping val="standard"/>
        <c:varyColors val="0"/>
        <c:ser>
          <c:idx val="0"/>
          <c:order val="0"/>
          <c:tx>
            <c:strRef>
              <c:f>Tabulat_Road_classification!$D$1</c:f>
              <c:strCache>
                <c:ptCount val="1"/>
                <c:pt idx="0">
                  <c:v>My classification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Tabulat_Road_classification!$G$2:$G$12</c:f>
              <c:strCache>
                <c:ptCount val="11"/>
                <c:pt idx="0">
                  <c:v>0-300</c:v>
                </c:pt>
                <c:pt idx="1">
                  <c:v>300-600</c:v>
                </c:pt>
                <c:pt idx="2">
                  <c:v>600-900</c:v>
                </c:pt>
                <c:pt idx="3">
                  <c:v>900-1200</c:v>
                </c:pt>
                <c:pt idx="4">
                  <c:v>1200-1500</c:v>
                </c:pt>
                <c:pt idx="5">
                  <c:v>1500-1800</c:v>
                </c:pt>
                <c:pt idx="6">
                  <c:v>1800-2100</c:v>
                </c:pt>
                <c:pt idx="7">
                  <c:v>2100-2400</c:v>
                </c:pt>
                <c:pt idx="8">
                  <c:v>2400-2700</c:v>
                </c:pt>
                <c:pt idx="9">
                  <c:v>2700-3000</c:v>
                </c:pt>
                <c:pt idx="10">
                  <c:v>3000-3337</c:v>
                </c:pt>
              </c:strCache>
            </c:strRef>
          </c:cat>
          <c:val>
            <c:numRef>
              <c:f>Tabulat_Road_classification!$D$2:$D$12</c:f>
              <c:numCache>
                <c:formatCode>General</c:formatCode>
                <c:ptCount val="11"/>
                <c:pt idx="0">
                  <c:v>49.045711517333977</c:v>
                </c:pt>
                <c:pt idx="1">
                  <c:v>46.022850036621087</c:v>
                </c:pt>
                <c:pt idx="2">
                  <c:v>49.454288482666023</c:v>
                </c:pt>
                <c:pt idx="3">
                  <c:v>50.735103607177727</c:v>
                </c:pt>
                <c:pt idx="4">
                  <c:v>49.053211212158203</c:v>
                </c:pt>
                <c:pt idx="5">
                  <c:v>47.876384735107422</c:v>
                </c:pt>
                <c:pt idx="6">
                  <c:v>47.203762054443359</c:v>
                </c:pt>
                <c:pt idx="7">
                  <c:v>47.20599365234375</c:v>
                </c:pt>
                <c:pt idx="8">
                  <c:v>62.898941040039063</c:v>
                </c:pt>
                <c:pt idx="9">
                  <c:v>66.242324829101563</c:v>
                </c:pt>
                <c:pt idx="10">
                  <c:v>60.084880828857422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D4B-441C-9C10-A6A525A4B60E}"/>
            </c:ext>
          </c:extLst>
        </c:ser>
        <c:ser>
          <c:idx val="1"/>
          <c:order val="1"/>
          <c:tx>
            <c:strRef>
              <c:f>Tabulat_Road_classification!$K$1</c:f>
              <c:strCache>
                <c:ptCount val="1"/>
                <c:pt idx="0">
                  <c:v>Ideal classification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Tabulat_Road_classification!$G$2:$G$12</c:f>
              <c:strCache>
                <c:ptCount val="11"/>
                <c:pt idx="0">
                  <c:v>0-300</c:v>
                </c:pt>
                <c:pt idx="1">
                  <c:v>300-600</c:v>
                </c:pt>
                <c:pt idx="2">
                  <c:v>600-900</c:v>
                </c:pt>
                <c:pt idx="3">
                  <c:v>900-1200</c:v>
                </c:pt>
                <c:pt idx="4">
                  <c:v>1200-1500</c:v>
                </c:pt>
                <c:pt idx="5">
                  <c:v>1500-1800</c:v>
                </c:pt>
                <c:pt idx="6">
                  <c:v>1800-2100</c:v>
                </c:pt>
                <c:pt idx="7">
                  <c:v>2100-2400</c:v>
                </c:pt>
                <c:pt idx="8">
                  <c:v>2400-2700</c:v>
                </c:pt>
                <c:pt idx="9">
                  <c:v>2700-3000</c:v>
                </c:pt>
                <c:pt idx="10">
                  <c:v>3000-3337</c:v>
                </c:pt>
              </c:strCache>
            </c:strRef>
          </c:cat>
          <c:val>
            <c:numRef>
              <c:f>Tabulat_Road_classification!$K$2:$K$12</c:f>
              <c:numCache>
                <c:formatCode>General</c:formatCode>
                <c:ptCount val="11"/>
                <c:pt idx="0">
                  <c:v>3.970923900604248</c:v>
                </c:pt>
                <c:pt idx="1">
                  <c:v>5.8988666534423828</c:v>
                </c:pt>
                <c:pt idx="2">
                  <c:v>7.8137664794921884</c:v>
                </c:pt>
                <c:pt idx="3">
                  <c:v>7.3983111381530762</c:v>
                </c:pt>
                <c:pt idx="4">
                  <c:v>6.7810769081115723</c:v>
                </c:pt>
                <c:pt idx="5">
                  <c:v>5.0534806251525879</c:v>
                </c:pt>
                <c:pt idx="6">
                  <c:v>3.405311107635498</c:v>
                </c:pt>
                <c:pt idx="7">
                  <c:v>3.4480183124542241</c:v>
                </c:pt>
                <c:pt idx="8">
                  <c:v>2.4440360069274898</c:v>
                </c:pt>
                <c:pt idx="9">
                  <c:v>1.461581945419312</c:v>
                </c:pt>
                <c:pt idx="10">
                  <c:v>3.332456111907959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ED4B-441C-9C10-A6A525A4B60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74741560"/>
        <c:axId val="674741880"/>
      </c:lineChart>
      <c:catAx>
        <c:axId val="67474156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200"/>
                  <a:t>Distance from nearest</a:t>
                </a:r>
                <a:r>
                  <a:rPr lang="en-US" sz="1200" baseline="0"/>
                  <a:t> road (m)</a:t>
                </a:r>
              </a:p>
            </c:rich>
          </c:tx>
          <c:layout>
            <c:manualLayout>
              <c:xMode val="edge"/>
              <c:yMode val="edge"/>
              <c:x val="0.32153890671122048"/>
              <c:y val="0.92735449761738165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74741880"/>
        <c:crosses val="autoZero"/>
        <c:auto val="1"/>
        <c:lblAlgn val="ctr"/>
        <c:lblOffset val="100"/>
        <c:noMultiLvlLbl val="0"/>
      </c:catAx>
      <c:valAx>
        <c:axId val="674741880"/>
        <c:scaling>
          <c:orientation val="minMax"/>
          <c:max val="7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200"/>
                  <a:t>Percentage of pixels classifie</a:t>
                </a:r>
                <a:r>
                  <a:rPr lang="en-US" sz="1200" baseline="0"/>
                  <a:t>d "Landslide"</a:t>
                </a:r>
                <a:endParaRPr lang="en-US" sz="1200"/>
              </a:p>
            </c:rich>
          </c:tx>
          <c:layout>
            <c:manualLayout>
              <c:xMode val="edge"/>
              <c:yMode val="edge"/>
              <c:x val="1.9756475580799515E-2"/>
              <c:y val="0.23108211419329375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#,##0" sourceLinked="0"/>
        <c:majorTickMark val="out"/>
        <c:minorTickMark val="in"/>
        <c:tickLblPos val="nextTo"/>
        <c:spPr>
          <a:noFill/>
          <a:ln>
            <a:solidFill>
              <a:schemeClr val="accent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74741560"/>
        <c:crosses val="autoZero"/>
        <c:crossBetween val="between"/>
        <c:minorUnit val="5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72376423041133386"/>
          <c:y val="0.41110852324117503"/>
          <c:w val="0.23784406041110939"/>
          <c:h val="0.15017530468457405"/>
        </c:manualLayout>
      </c:layout>
      <c:overlay val="0"/>
      <c:spPr>
        <a:solidFill>
          <a:schemeClr val="bg1"/>
        </a:solidFill>
        <a:ln>
          <a:solidFill>
            <a:schemeClr val="accent1"/>
          </a:solidFill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/>
  </c:chart>
  <c:spPr>
    <a:solidFill>
      <a:sysClr val="window" lastClr="FFFFFF"/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800"/>
              <a:t>Percentage of Landslide</a:t>
            </a:r>
            <a:r>
              <a:rPr lang="en-US" sz="1800" baseline="0"/>
              <a:t> Pixels by Distance from Rivers</a:t>
            </a:r>
            <a:endParaRPr lang="en-US" sz="180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7.8724135566798262E-2"/>
          <c:y val="0.10750722184018673"/>
          <c:w val="0.8852306908725992"/>
          <c:h val="0.75894676276463247"/>
        </c:manualLayout>
      </c:layout>
      <c:lineChart>
        <c:grouping val="standard"/>
        <c:varyColors val="0"/>
        <c:ser>
          <c:idx val="0"/>
          <c:order val="0"/>
          <c:tx>
            <c:strRef>
              <c:f>Tabulat_River_distance!$D$1</c:f>
              <c:strCache>
                <c:ptCount val="1"/>
                <c:pt idx="0">
                  <c:v>My classification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Tabulat_River_distance!$H$2:$H$14</c:f>
              <c:strCache>
                <c:ptCount val="13"/>
                <c:pt idx="0">
                  <c:v>0-50</c:v>
                </c:pt>
                <c:pt idx="1">
                  <c:v>50-100</c:v>
                </c:pt>
                <c:pt idx="2">
                  <c:v>100-150</c:v>
                </c:pt>
                <c:pt idx="3">
                  <c:v>150-200</c:v>
                </c:pt>
                <c:pt idx="4">
                  <c:v>200-250</c:v>
                </c:pt>
                <c:pt idx="5">
                  <c:v>250-300</c:v>
                </c:pt>
                <c:pt idx="6">
                  <c:v>300-350</c:v>
                </c:pt>
                <c:pt idx="7">
                  <c:v>350-400</c:v>
                </c:pt>
                <c:pt idx="8">
                  <c:v>400-450</c:v>
                </c:pt>
                <c:pt idx="9">
                  <c:v>450-500</c:v>
                </c:pt>
                <c:pt idx="10">
                  <c:v>500-550</c:v>
                </c:pt>
                <c:pt idx="11">
                  <c:v>550-600</c:v>
                </c:pt>
                <c:pt idx="12">
                  <c:v>600-650</c:v>
                </c:pt>
              </c:strCache>
            </c:strRef>
          </c:cat>
          <c:val>
            <c:numRef>
              <c:f>Tabulat_River_distance!$D$2:$D$14</c:f>
              <c:numCache>
                <c:formatCode>General</c:formatCode>
                <c:ptCount val="13"/>
                <c:pt idx="0">
                  <c:v>50.523895263671882</c:v>
                </c:pt>
                <c:pt idx="1">
                  <c:v>46.856086730957031</c:v>
                </c:pt>
                <c:pt idx="2">
                  <c:v>48.304622650146477</c:v>
                </c:pt>
                <c:pt idx="3">
                  <c:v>49.846355438232422</c:v>
                </c:pt>
                <c:pt idx="4">
                  <c:v>48.948978424072273</c:v>
                </c:pt>
                <c:pt idx="5">
                  <c:v>46.057106018066413</c:v>
                </c:pt>
                <c:pt idx="6">
                  <c:v>43.869293212890618</c:v>
                </c:pt>
                <c:pt idx="7">
                  <c:v>41.341445922851563</c:v>
                </c:pt>
                <c:pt idx="8">
                  <c:v>43.243904113769531</c:v>
                </c:pt>
                <c:pt idx="9">
                  <c:v>43.716922760009773</c:v>
                </c:pt>
                <c:pt idx="10">
                  <c:v>39.344486236572273</c:v>
                </c:pt>
                <c:pt idx="11">
                  <c:v>55.89996337890625</c:v>
                </c:pt>
                <c:pt idx="12">
                  <c:v>69.239250183105469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3FD-430B-998F-2BF9F83B3EEA}"/>
            </c:ext>
          </c:extLst>
        </c:ser>
        <c:ser>
          <c:idx val="1"/>
          <c:order val="1"/>
          <c:tx>
            <c:strRef>
              <c:f>Tabulat_River_distance!$L$1</c:f>
              <c:strCache>
                <c:ptCount val="1"/>
                <c:pt idx="0">
                  <c:v>Idealized classification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Tabulat_River_distance!$H$2:$H$14</c:f>
              <c:strCache>
                <c:ptCount val="13"/>
                <c:pt idx="0">
                  <c:v>0-50</c:v>
                </c:pt>
                <c:pt idx="1">
                  <c:v>50-100</c:v>
                </c:pt>
                <c:pt idx="2">
                  <c:v>100-150</c:v>
                </c:pt>
                <c:pt idx="3">
                  <c:v>150-200</c:v>
                </c:pt>
                <c:pt idx="4">
                  <c:v>200-250</c:v>
                </c:pt>
                <c:pt idx="5">
                  <c:v>250-300</c:v>
                </c:pt>
                <c:pt idx="6">
                  <c:v>300-350</c:v>
                </c:pt>
                <c:pt idx="7">
                  <c:v>350-400</c:v>
                </c:pt>
                <c:pt idx="8">
                  <c:v>400-450</c:v>
                </c:pt>
                <c:pt idx="9">
                  <c:v>450-500</c:v>
                </c:pt>
                <c:pt idx="10">
                  <c:v>500-550</c:v>
                </c:pt>
                <c:pt idx="11">
                  <c:v>550-600</c:v>
                </c:pt>
                <c:pt idx="12">
                  <c:v>600-650</c:v>
                </c:pt>
              </c:strCache>
            </c:strRef>
          </c:cat>
          <c:val>
            <c:numRef>
              <c:f>Tabulat_River_distance!$L$2:$L$14</c:f>
              <c:numCache>
                <c:formatCode>General</c:formatCode>
                <c:ptCount val="13"/>
                <c:pt idx="0">
                  <c:v>11.170933723449711</c:v>
                </c:pt>
                <c:pt idx="1">
                  <c:v>2.793462991714478</c:v>
                </c:pt>
                <c:pt idx="2">
                  <c:v>2.9825904369354248</c:v>
                </c:pt>
                <c:pt idx="3">
                  <c:v>2.70014500617981</c:v>
                </c:pt>
                <c:pt idx="4">
                  <c:v>1.72823166847229</c:v>
                </c:pt>
                <c:pt idx="5">
                  <c:v>0.61415743827819824</c:v>
                </c:pt>
                <c:pt idx="6">
                  <c:v>0.16636611521244049</c:v>
                </c:pt>
                <c:pt idx="7">
                  <c:v>0.14530786871910101</c:v>
                </c:pt>
                <c:pt idx="8">
                  <c:v>0.10485889762639999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83FD-430B-998F-2BF9F83B3EE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74741560"/>
        <c:axId val="674741880"/>
      </c:lineChart>
      <c:catAx>
        <c:axId val="67474156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100"/>
                  <a:t>Straightline distance</a:t>
                </a:r>
                <a:r>
                  <a:rPr lang="en-US" sz="1100" baseline="0"/>
                  <a:t> from the nearest river (m)</a:t>
                </a:r>
                <a:endParaRPr lang="en-US" sz="1100"/>
              </a:p>
            </c:rich>
          </c:tx>
          <c:layout>
            <c:manualLayout>
              <c:xMode val="edge"/>
              <c:yMode val="edge"/>
              <c:x val="0.32153890671122048"/>
              <c:y val="0.92735449761738165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74741880"/>
        <c:crosses val="autoZero"/>
        <c:auto val="1"/>
        <c:lblAlgn val="ctr"/>
        <c:lblOffset val="100"/>
        <c:noMultiLvlLbl val="0"/>
      </c:catAx>
      <c:valAx>
        <c:axId val="674741880"/>
        <c:scaling>
          <c:orientation val="minMax"/>
          <c:max val="7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100"/>
                  <a:t>Percentage</a:t>
                </a:r>
                <a:r>
                  <a:rPr lang="en-US" sz="1100" baseline="0"/>
                  <a:t> of pixels classified as "Landslide"</a:t>
                </a:r>
                <a:endParaRPr lang="en-US" sz="1100"/>
              </a:p>
            </c:rich>
          </c:tx>
          <c:layout>
            <c:manualLayout>
              <c:xMode val="edge"/>
              <c:yMode val="edge"/>
              <c:x val="1.9756475580799515E-2"/>
              <c:y val="0.23108211419329375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#,##0" sourceLinked="0"/>
        <c:majorTickMark val="out"/>
        <c:minorTickMark val="in"/>
        <c:tickLblPos val="nextTo"/>
        <c:spPr>
          <a:noFill/>
          <a:ln>
            <a:solidFill>
              <a:schemeClr val="accent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74741560"/>
        <c:crosses val="autoZero"/>
        <c:crossBetween val="between"/>
        <c:minorUnit val="5"/>
      </c:valAx>
      <c:spPr>
        <a:solidFill>
          <a:schemeClr val="bg1"/>
        </a:solidFill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77776812485126801"/>
          <c:y val="0.52987837294570861"/>
          <c:w val="0.19187552161408208"/>
          <c:h val="0.13886390830629633"/>
        </c:manualLayout>
      </c:layout>
      <c:overlay val="0"/>
      <c:spPr>
        <a:solidFill>
          <a:schemeClr val="bg1"/>
        </a:solidFill>
        <a:ln>
          <a:solidFill>
            <a:schemeClr val="accent1"/>
          </a:solidFill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5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7-07T11:14:06.661" idx="1">
    <p:pos x="10" y="10"/>
    <p:text>Number in steps (arrage in a workflow previous slide)</p:text>
    <p:extLst>
      <p:ext uri="{C676402C-5697-4E1C-873F-D02D1690AC5C}">
        <p15:threadingInfo xmlns:p15="http://schemas.microsoft.com/office/powerpoint/2012/main" timeZoneBias="42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7E12F8-3F23-4E5F-BF84-8D85E7E50B08}" type="datetimeFigureOut">
              <a:rPr lang="en-US" smtClean="0"/>
              <a:t>7/23/2020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CB3102-936D-4412-9798-FE62E84B29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1062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CB3102-936D-4412-9798-FE62E84B290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4478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CB3102-936D-4412-9798-FE62E84B290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2890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Curvature is good for picking out the unique shape of head scarps</a:t>
            </a:r>
          </a:p>
          <a:p>
            <a:r>
              <a:rPr lang="en-US" dirty="0"/>
              <a:t>Surface roughness – different geomorphic features theoretically have unique patterns of variability in slope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CB3102-936D-4412-9798-FE62E84B290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4236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cs typeface="Calibri"/>
              </a:rPr>
              <a:t>1</a:t>
            </a:r>
            <a:r>
              <a:rPr lang="en-US" baseline="30000" dirty="0">
                <a:cs typeface="Calibri"/>
              </a:rPr>
              <a:t>st</a:t>
            </a:r>
            <a:r>
              <a:rPr lang="en-US" dirty="0">
                <a:cs typeface="Calibri"/>
              </a:rPr>
              <a:t>: pretty much random – segmentation and statistically variable training samples. Also based on ONLY the HILLSHADE. This one was about getting through the mechanics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cs typeface="Calibri"/>
              </a:rPr>
              <a:t>2</a:t>
            </a:r>
            <a:r>
              <a:rPr lang="en-US" baseline="30000" dirty="0">
                <a:cs typeface="Calibri"/>
              </a:rPr>
              <a:t>nd</a:t>
            </a:r>
            <a:r>
              <a:rPr lang="en-US" dirty="0">
                <a:cs typeface="Calibri"/>
              </a:rPr>
              <a:t> – improved. No segmentation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CB3102-936D-4412-9798-FE62E84B290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2198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Assuming:</a:t>
            </a:r>
          </a:p>
          <a:p>
            <a:r>
              <a:rPr lang="en-US" dirty="0"/>
              <a:t>LiDAR is close enough to field verified for the process points and slope movement outlines</a:t>
            </a:r>
          </a:p>
          <a:p>
            <a:r>
              <a:rPr lang="en-US" dirty="0"/>
              <a:t>Geology is irrelevant</a:t>
            </a:r>
          </a:p>
          <a:p>
            <a:r>
              <a:rPr lang="en-US" dirty="0"/>
              <a:t>These are the best DEM derivatives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CB3102-936D-4412-9798-FE62E84B290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3209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many did I take?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CB3102-936D-4412-9798-FE62E84B290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2522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BBCD36-A362-47B6-96F3-68E1D2A195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BE828F-B34B-4AE9-8DDF-76734C50A9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C527FD-0B1C-431D-B155-C54BE8D9FD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87BB3-FF65-43D7-B806-2FE70E731D49}" type="datetimeFigureOut">
              <a:rPr lang="en-US" smtClean="0"/>
              <a:t>7/23/2020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0E8D40-D668-4305-BA6B-A502F66C1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4CDD24-4E83-4E8C-98EE-6577D83AF6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DA786-1F8C-4862-B759-2E348ED16F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7658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EED619-353F-4473-AD8B-C759CE58C5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3EAA3B-8996-42AE-8F63-6E48753AE4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2730BA-5624-4670-B565-FB94C50DAB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87BB3-FF65-43D7-B806-2FE70E731D49}" type="datetimeFigureOut">
              <a:rPr lang="en-US" smtClean="0"/>
              <a:t>7/23/2020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663EA0-3E76-49ED-8F12-C1B851363F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558964-8AA2-466B-A971-31BA608C1D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DA786-1F8C-4862-B759-2E348ED16F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7011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DB04E50-6C3D-48C6-A0CE-6C70A558A01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C93C65-223F-42CB-8BA0-CB1AFF638E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392C77-E6DE-4831-B117-A06A9311CD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87BB3-FF65-43D7-B806-2FE70E731D49}" type="datetimeFigureOut">
              <a:rPr lang="en-US" smtClean="0"/>
              <a:t>7/23/2020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464595-B5D4-4104-8B7B-1107F3E1B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0A82B6-5899-457A-B961-E5908C489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DA786-1F8C-4862-B759-2E348ED16F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5081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797E07-9BA5-4406-8D1C-620B319A7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630C41-3749-43BF-B48B-8C2B9463F4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BF34AA-F018-4F50-BA6C-3167748056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87BB3-FF65-43D7-B806-2FE70E731D49}" type="datetimeFigureOut">
              <a:rPr lang="en-US" smtClean="0"/>
              <a:t>7/23/2020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4998C8-9DF0-4F6B-8CC5-AD545F76AD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59DAA3-5854-4982-B1BC-802944205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DA786-1F8C-4862-B759-2E348ED16F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0686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63AB0-50A6-43F4-A916-B4AA1E35E3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C8C3FC-A270-4BF0-95EE-804F790A58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4EA83C-722A-4129-B54C-73A1877353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87BB3-FF65-43D7-B806-2FE70E731D49}" type="datetimeFigureOut">
              <a:rPr lang="en-US" smtClean="0"/>
              <a:t>7/23/2020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A0ED51-F784-4DAA-ADF7-C6CFA18848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1C8E6E-18C9-4BD9-87CB-487E110D8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DA786-1F8C-4862-B759-2E348ED16F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2837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BDD813-110A-4324-8788-93E8B5CFB1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03AE34-A307-42E7-9100-9CEF4B9BF1E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BE4A80-C4F4-4340-BB60-52EE5081F7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FE8A49-AF13-43E7-B86E-3DD08AB64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87BB3-FF65-43D7-B806-2FE70E731D49}" type="datetimeFigureOut">
              <a:rPr lang="en-US" smtClean="0"/>
              <a:t>7/23/2020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AA7403-3F25-4E56-9308-BFD89B658A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93D6A6-7256-4FC5-8F34-83E689D0F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DA786-1F8C-4862-B759-2E348ED16F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6167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0AF32-4AFC-4B78-844C-77250D19BD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0BEB56-4750-4413-8D9E-C45B54A2D8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DB1332-08A2-475A-8145-7A8E41D99F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B9C6697-C9DC-4735-A19D-B7939DE5A5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5953762-60C3-4445-A320-0DDFC15F09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9B8A8F0-4C68-40DD-BE0E-A4D8137ADE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87BB3-FF65-43D7-B806-2FE70E731D49}" type="datetimeFigureOut">
              <a:rPr lang="en-US" smtClean="0"/>
              <a:t>7/23/2020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7E0B7A-18A6-461B-B70E-BD0E43F410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1DCCD43-EA74-4216-A95F-48BEE7F22B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DA786-1F8C-4862-B759-2E348ED16F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3079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C9F45E-D423-40C9-8ABB-2D2D65FB8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6C938C-9983-4E9F-BE74-A924C506D8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87BB3-FF65-43D7-B806-2FE70E731D49}" type="datetimeFigureOut">
              <a:rPr lang="en-US" smtClean="0"/>
              <a:t>7/23/2020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D45CC7-A3D6-4E75-BE10-60C473E345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A1E5F5-9EC4-470A-8683-A5D26EA17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DA786-1F8C-4862-B759-2E348ED16F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3667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F509A8-A2F8-4D4A-A5A1-672904138C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87BB3-FF65-43D7-B806-2FE70E731D49}" type="datetimeFigureOut">
              <a:rPr lang="en-US" smtClean="0"/>
              <a:t>7/23/2020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F7D903A-E4CA-421B-8DC5-4300C2476A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EB4120-CBFE-46F8-9470-89C1DBBBD4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DA786-1F8C-4862-B759-2E348ED16F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97690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BB4459-7064-4970-AD24-EDAB0E4106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0AC758-C6A7-44C1-80BA-930957B388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DBD29E-3B4A-47FE-AC09-F0388B8B86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25468B-4325-40D2-9823-844E58812A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87BB3-FF65-43D7-B806-2FE70E731D49}" type="datetimeFigureOut">
              <a:rPr lang="en-US" smtClean="0"/>
              <a:t>7/23/2020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F4C3FB-6942-4C90-8873-508CD1CBDF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C07B54-D7CC-4878-B429-84B470968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DA786-1F8C-4862-B759-2E348ED16F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0248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23614-4DC6-461B-815B-CFA8CF641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22D871E-AF6F-4C7B-9752-EF328DBA8F8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6D8671-B4FB-450B-BE8E-841EAB1236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A35121-CA81-4064-BDEC-4F984BA303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87BB3-FF65-43D7-B806-2FE70E731D49}" type="datetimeFigureOut">
              <a:rPr lang="en-US" smtClean="0"/>
              <a:t>7/23/2020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5F8D2C-E6EA-486D-AD72-934D7A3B66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108629-9474-44A3-B797-9E9A3BB62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DA786-1F8C-4862-B759-2E348ED16F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589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557E886-E5F5-4452-8618-C802412B21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07062C-7805-4B92-A9E0-18D8AE2BE8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2635B6-8071-4DF3-B7FD-D33BFE3A2E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387BB3-FF65-43D7-B806-2FE70E731D49}" type="datetimeFigureOut">
              <a:rPr lang="en-US" smtClean="0"/>
              <a:t>7/23/2020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513E0E-9F7E-42C9-AC8D-C338B3D27E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E6A893-7DB7-49E6-B957-7CADB5C56D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4DA786-1F8C-4862-B759-2E348ED16F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4953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1000"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58A727-4DC2-4046-8C17-AA081E8A10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833" y="158898"/>
            <a:ext cx="11934334" cy="4128940"/>
          </a:xfrm>
          <a:noFill/>
          <a:ln w="0">
            <a:noFill/>
          </a:ln>
        </p:spPr>
        <p:txBody>
          <a:bodyPr>
            <a:normAutofit/>
          </a:bodyPr>
          <a:lstStyle/>
          <a:p>
            <a:pPr algn="l"/>
            <a:r>
              <a:rPr lang="en-US" sz="96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Classifying Landslides Using LiDAR-based DEMs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0C54421-083D-4C24-BE0E-04561ECB8B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8833" y="4287838"/>
            <a:ext cx="4888937" cy="836612"/>
          </a:xfrm>
          <a:noFill/>
        </p:spPr>
        <p:txBody>
          <a:bodyPr>
            <a:normAutofit/>
          </a:bodyPr>
          <a:lstStyle/>
          <a:p>
            <a:pPr algn="l"/>
            <a:r>
              <a:rPr lang="en-US" sz="4400" b="1" dirty="0"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Virginia Latane</a:t>
            </a:r>
          </a:p>
        </p:txBody>
      </p:sp>
    </p:spTree>
    <p:extLst>
      <p:ext uri="{BB962C8B-B14F-4D97-AF65-F5344CB8AC3E}">
        <p14:creationId xmlns:p14="http://schemas.microsoft.com/office/powerpoint/2010/main" val="8609696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A1A89A-9BA6-49A5-B74D-A01D2AC23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600" i="1" dirty="0">
                <a:latin typeface="Arial"/>
                <a:cs typeface="Arial"/>
              </a:rPr>
              <a:t>Results</a:t>
            </a:r>
            <a:endParaRPr lang="en-US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CD151A-7F82-477A-A1D8-41CC2E8C54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7001" y="1604963"/>
            <a:ext cx="5000624" cy="448627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>
                <a:cs typeface="Calibri"/>
              </a:rPr>
              <a:t>91% of process points classified as landslide across entire map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333635F-E349-4D2B-A0EA-25E5AED092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9743" y="2635251"/>
            <a:ext cx="3975140" cy="359727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323832B-C000-40E6-A089-CD7FC1F730F9}"/>
              </a:ext>
            </a:extLst>
          </p:cNvPr>
          <p:cNvSpPr txBox="1">
            <a:spLocks/>
          </p:cNvSpPr>
          <p:nvPr/>
        </p:nvSpPr>
        <p:spPr>
          <a:xfrm>
            <a:off x="714375" y="1690687"/>
            <a:ext cx="5470564" cy="480218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cs typeface="Calibri"/>
              </a:rPr>
              <a:t>Errors of Omission: </a:t>
            </a:r>
            <a:r>
              <a:rPr lang="en-US" b="1" dirty="0">
                <a:cs typeface="Calibri"/>
              </a:rPr>
              <a:t>71.9%</a:t>
            </a:r>
            <a:r>
              <a:rPr lang="en-US" dirty="0">
                <a:cs typeface="Calibri"/>
              </a:rPr>
              <a:t> of landslide test pixels were correctly classified (28.1% incorrect)</a:t>
            </a:r>
          </a:p>
          <a:p>
            <a:r>
              <a:rPr lang="en-US" sz="1800" dirty="0">
                <a:cs typeface="Calibri"/>
              </a:rPr>
              <a:t>Accuracy for 30% of the original slope movement outlines polygon feature class</a:t>
            </a:r>
          </a:p>
          <a:p>
            <a:pPr marL="0" indent="0">
              <a:buNone/>
            </a:pPr>
            <a:endParaRPr lang="en-US" sz="1800" dirty="0">
              <a:cs typeface="Calibri"/>
            </a:endParaRPr>
          </a:p>
          <a:p>
            <a:pPr marL="0" indent="0">
              <a:buNone/>
            </a:pPr>
            <a:r>
              <a:rPr lang="en-US" dirty="0">
                <a:cs typeface="Calibri"/>
              </a:rPr>
              <a:t>Errors of Commission: </a:t>
            </a:r>
            <a:r>
              <a:rPr lang="en-US" b="1" dirty="0">
                <a:cs typeface="Calibri"/>
              </a:rPr>
              <a:t>52.5% </a:t>
            </a:r>
            <a:r>
              <a:rPr lang="en-US" dirty="0">
                <a:cs typeface="Calibri"/>
              </a:rPr>
              <a:t>of non-landslide pixels were correctly classified (47.5 incorrect)</a:t>
            </a:r>
          </a:p>
          <a:p>
            <a:r>
              <a:rPr lang="en-US" sz="1800" dirty="0">
                <a:cs typeface="Calibri"/>
              </a:rPr>
              <a:t>Accuracy for all pixels that do not belong to any polygon, training or test</a:t>
            </a:r>
          </a:p>
          <a:p>
            <a:pPr marL="0" indent="0">
              <a:buNone/>
            </a:pPr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17579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90F704-3531-43A1-8A7E-295C157A2B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73141" y="1884815"/>
            <a:ext cx="3429001" cy="425472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Qualitatively, Sherando has a greater percentage of false positives than Horseshoe Mountain</a:t>
            </a:r>
          </a:p>
          <a:p>
            <a:r>
              <a:rPr lang="en-US" dirty="0"/>
              <a:t>Often appear across laterally continuous areas</a:t>
            </a:r>
          </a:p>
          <a:p>
            <a:r>
              <a:rPr lang="en-US" dirty="0"/>
              <a:t>Here, could be textural confusion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ED7262E-C4D5-4D6D-9DF1-3252EC3F7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2468"/>
            <a:ext cx="10515600" cy="1325563"/>
          </a:xfrm>
        </p:spPr>
        <p:txBody>
          <a:bodyPr/>
          <a:lstStyle/>
          <a:p>
            <a:r>
              <a:rPr lang="en-US" sz="6600" i="1" dirty="0">
                <a:latin typeface="Arial"/>
                <a:cs typeface="Arial"/>
              </a:rPr>
              <a:t>Results</a:t>
            </a:r>
            <a:endParaRPr lang="en-US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 descr="A close up of a tree&#10;&#10;Description automatically generated">
            <a:extLst>
              <a:ext uri="{FF2B5EF4-FFF2-40B4-BE49-F238E27FC236}">
                <a16:creationId xmlns:a16="http://schemas.microsoft.com/office/drawing/2014/main" id="{0BF10ED9-EF58-455C-BFD8-A30BEF0CA0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082" y="1776671"/>
            <a:ext cx="7702047" cy="4361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0875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 descr="A picture containing outdoor, photo, sitting, standing&#10;&#10;Description automatically generated">
            <a:extLst>
              <a:ext uri="{FF2B5EF4-FFF2-40B4-BE49-F238E27FC236}">
                <a16:creationId xmlns:a16="http://schemas.microsoft.com/office/drawing/2014/main" id="{38DE7A45-5259-41AF-A833-14917D1EF8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9076" y="2095018"/>
            <a:ext cx="8436903" cy="4524588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FEED0D20-638F-4DBB-86B0-E5DFB166DBF1}"/>
              </a:ext>
            </a:extLst>
          </p:cNvPr>
          <p:cNvSpPr txBox="1">
            <a:spLocks/>
          </p:cNvSpPr>
          <p:nvPr/>
        </p:nvSpPr>
        <p:spPr>
          <a:xfrm>
            <a:off x="838200" y="118109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i="1" dirty="0">
                <a:latin typeface="Arial" panose="020B0604020202020204" pitchFamily="34" charset="0"/>
                <a:cs typeface="Arial" panose="020B0604020202020204" pitchFamily="34" charset="0"/>
              </a:rPr>
              <a:t>Misclassified features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7A34C06-CFE6-436F-B3C7-795CB50FBE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z="6600" i="1" dirty="0">
                <a:latin typeface="Arial"/>
                <a:cs typeface="Arial"/>
              </a:rPr>
              <a:t>Results I</a:t>
            </a:r>
            <a:endParaRPr lang="en-US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235C5857-D26F-4491-BBD1-7EEA22F73165}"/>
              </a:ext>
            </a:extLst>
          </p:cNvPr>
          <p:cNvSpPr/>
          <p:nvPr/>
        </p:nvSpPr>
        <p:spPr>
          <a:xfrm rot="1562129">
            <a:off x="8246253" y="2792357"/>
            <a:ext cx="1339273" cy="33031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609F8DF-D8AA-4866-9B69-160D34D0EDBC}"/>
              </a:ext>
            </a:extLst>
          </p:cNvPr>
          <p:cNvSpPr txBox="1"/>
          <p:nvPr/>
        </p:nvSpPr>
        <p:spPr>
          <a:xfrm>
            <a:off x="6397445" y="2280174"/>
            <a:ext cx="163483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Logging roads?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CD775CA-B711-4F03-8D85-E623EFD33A03}"/>
              </a:ext>
            </a:extLst>
          </p:cNvPr>
          <p:cNvSpPr/>
          <p:nvPr/>
        </p:nvSpPr>
        <p:spPr>
          <a:xfrm rot="1562129">
            <a:off x="4252984" y="2792357"/>
            <a:ext cx="1339273" cy="3303156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235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1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 descr="A close up of a map&#10;&#10;Description automatically generated">
            <a:extLst>
              <a:ext uri="{FF2B5EF4-FFF2-40B4-BE49-F238E27FC236}">
                <a16:creationId xmlns:a16="http://schemas.microsoft.com/office/drawing/2014/main" id="{96103E9A-23CB-40AD-B02B-1434E7A864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21" r="2474" b="1037"/>
          <a:stretch/>
        </p:blipFill>
        <p:spPr>
          <a:xfrm>
            <a:off x="687729" y="1628904"/>
            <a:ext cx="2164054" cy="4680847"/>
          </a:xfr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32A8EEA2-0BD0-453A-A2D9-11CCFAC701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6713"/>
            <a:ext cx="10515600" cy="1325563"/>
          </a:xfrm>
        </p:spPr>
        <p:txBody>
          <a:bodyPr/>
          <a:lstStyle/>
          <a:p>
            <a:r>
              <a:rPr lang="en-US" sz="6600" i="1" dirty="0">
                <a:latin typeface="Arial"/>
                <a:cs typeface="Arial"/>
              </a:rPr>
              <a:t>Results (Roads)</a:t>
            </a:r>
            <a:endParaRPr lang="en-US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4" name="Chart 13">
            <a:extLst>
              <a:ext uri="{FF2B5EF4-FFF2-40B4-BE49-F238E27FC236}">
                <a16:creationId xmlns:a16="http://schemas.microsoft.com/office/drawing/2014/main" id="{C693F1B3-B456-41F1-8277-F71DF4C9C59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92276634"/>
              </p:ext>
            </p:extLst>
          </p:nvPr>
        </p:nvGraphicFramePr>
        <p:xfrm>
          <a:off x="3350870" y="1628904"/>
          <a:ext cx="8153401" cy="44910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D6C79FC8-E7CB-48A1-9C2B-321181D35698}"/>
              </a:ext>
            </a:extLst>
          </p:cNvPr>
          <p:cNvSpPr txBox="1"/>
          <p:nvPr/>
        </p:nvSpPr>
        <p:spPr>
          <a:xfrm>
            <a:off x="9271322" y="2803967"/>
            <a:ext cx="22329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Could be skewed by smaller area</a:t>
            </a:r>
          </a:p>
        </p:txBody>
      </p:sp>
    </p:spTree>
    <p:extLst>
      <p:ext uri="{BB962C8B-B14F-4D97-AF65-F5344CB8AC3E}">
        <p14:creationId xmlns:p14="http://schemas.microsoft.com/office/powerpoint/2010/main" val="1696673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A1A89A-9BA6-49A5-B74D-A01D2AC23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6713"/>
            <a:ext cx="10515600" cy="1325563"/>
          </a:xfrm>
        </p:spPr>
        <p:txBody>
          <a:bodyPr/>
          <a:lstStyle/>
          <a:p>
            <a:r>
              <a:rPr lang="en-US" sz="6600" i="1" dirty="0">
                <a:latin typeface="Arial"/>
                <a:cs typeface="Arial"/>
              </a:rPr>
              <a:t>Results (Rivers)</a:t>
            </a:r>
            <a:endParaRPr lang="en-US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E61C2D0A-0291-4C67-A445-B95A561D492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46004469"/>
              </p:ext>
            </p:extLst>
          </p:nvPr>
        </p:nvGraphicFramePr>
        <p:xfrm>
          <a:off x="4024331" y="1632833"/>
          <a:ext cx="7723622" cy="47219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9" name="Picture 8" descr="A picture containing rug&#10;&#10;Description automatically generated">
            <a:extLst>
              <a:ext uri="{FF2B5EF4-FFF2-40B4-BE49-F238E27FC236}">
                <a16:creationId xmlns:a16="http://schemas.microsoft.com/office/drawing/2014/main" id="{8F664A5E-27A5-4012-8596-102601CDDAE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85" r="3824"/>
          <a:stretch/>
        </p:blipFill>
        <p:spPr>
          <a:xfrm>
            <a:off x="937549" y="1632832"/>
            <a:ext cx="2291788" cy="504298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3554519-931C-44D9-A394-3C611A024D6D}"/>
              </a:ext>
            </a:extLst>
          </p:cNvPr>
          <p:cNvSpPr txBox="1"/>
          <p:nvPr/>
        </p:nvSpPr>
        <p:spPr>
          <a:xfrm>
            <a:off x="9515004" y="3768550"/>
            <a:ext cx="22329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Could be skewed by smaller area</a:t>
            </a:r>
          </a:p>
        </p:txBody>
      </p:sp>
    </p:spTree>
    <p:extLst>
      <p:ext uri="{BB962C8B-B14F-4D97-AF65-F5344CB8AC3E}">
        <p14:creationId xmlns:p14="http://schemas.microsoft.com/office/powerpoint/2010/main" val="916240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A1A89A-9BA6-49A5-B74D-A01D2AC23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600" i="1" dirty="0">
                <a:latin typeface="Arial"/>
                <a:cs typeface="Arial"/>
              </a:rPr>
              <a:t>Discussion</a:t>
            </a:r>
            <a:endParaRPr lang="en-US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CD151A-7F82-477A-A1D8-41CC2E8C54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8880"/>
            <a:ext cx="10748058" cy="4791919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>
                <a:cs typeface="Calibri"/>
              </a:rPr>
              <a:t>Overall high number of false positives means the 71.9% of correctly identified landslide features is not as useful.</a:t>
            </a:r>
          </a:p>
          <a:p>
            <a:pPr marL="0" indent="0">
              <a:buNone/>
            </a:pPr>
            <a:endParaRPr lang="en-US" dirty="0">
              <a:cs typeface="Calibri"/>
            </a:endParaRPr>
          </a:p>
          <a:p>
            <a:pPr marL="0" indent="0">
              <a:buNone/>
            </a:pPr>
            <a:r>
              <a:rPr lang="en-US" dirty="0">
                <a:cs typeface="Calibri"/>
              </a:rPr>
              <a:t>The high number of false positives in the Sherando quad could be because more landslide training samples came from Horseshoe Mtn., a topographically different (steeper) quadrangle.</a:t>
            </a:r>
          </a:p>
          <a:p>
            <a:pPr marL="0" indent="0">
              <a:buNone/>
            </a:pPr>
            <a:endParaRPr lang="en-US" dirty="0">
              <a:cs typeface="Calibri"/>
            </a:endParaRPr>
          </a:p>
          <a:p>
            <a:pPr marL="0" indent="0">
              <a:buNone/>
            </a:pPr>
            <a:r>
              <a:rPr lang="en-US" dirty="0">
                <a:cs typeface="Calibri"/>
              </a:rPr>
              <a:t>Correctly classified process points (91%) suggests an easier time classifying landslides where they initiate.</a:t>
            </a:r>
          </a:p>
          <a:p>
            <a:pPr marL="0" indent="0">
              <a:buNone/>
            </a:pPr>
            <a:endParaRPr lang="en-US" dirty="0">
              <a:cs typeface="Calibri"/>
            </a:endParaRPr>
          </a:p>
          <a:p>
            <a:pPr marL="0" indent="0">
              <a:buNone/>
            </a:pPr>
            <a:r>
              <a:rPr lang="en-US" dirty="0">
                <a:cs typeface="Calibri"/>
              </a:rPr>
              <a:t>Slope movement outline polygons were drawn based in part from historical aerial imagery, which would show more of the landslide deposit than is visible in 2016 LiDAR.</a:t>
            </a:r>
          </a:p>
          <a:p>
            <a:pPr marL="0" indent="0">
              <a:buNone/>
            </a:pPr>
            <a:endParaRPr lang="en-US" dirty="0">
              <a:cs typeface="Calibri"/>
            </a:endParaRPr>
          </a:p>
          <a:p>
            <a:pPr marL="0" indent="0">
              <a:buNone/>
            </a:pPr>
            <a:endParaRPr lang="en-US" dirty="0">
              <a:cs typeface="Calibri"/>
            </a:endParaRPr>
          </a:p>
          <a:p>
            <a:pPr marL="0" indent="0">
              <a:buNone/>
            </a:pPr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11860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A1A89A-9BA6-49A5-B74D-A01D2AC23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600" i="1" dirty="0">
                <a:latin typeface="Arial"/>
                <a:cs typeface="Arial"/>
              </a:rPr>
              <a:t>Discussion</a:t>
            </a:r>
            <a:endParaRPr lang="en-US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CD151A-7F82-477A-A1D8-41CC2E8C54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8880"/>
            <a:ext cx="10748058" cy="503498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3200" dirty="0">
                <a:cs typeface="Calibri"/>
              </a:rPr>
              <a:t>Including roads here was not useful</a:t>
            </a:r>
          </a:p>
          <a:p>
            <a:pPr lvl="1"/>
            <a:r>
              <a:rPr lang="en-US" sz="2800" dirty="0">
                <a:cs typeface="Calibri"/>
              </a:rPr>
              <a:t>Publicly available road layers fail to capture more informal roads, e.g. logging roads. Road density may’ve looked different if it included these</a:t>
            </a:r>
          </a:p>
          <a:p>
            <a:pPr lvl="1"/>
            <a:r>
              <a:rPr lang="en-US" sz="2800" dirty="0">
                <a:cs typeface="Calibri"/>
              </a:rPr>
              <a:t>For historical landslides, roads change in the intervening time</a:t>
            </a:r>
          </a:p>
          <a:p>
            <a:pPr lvl="1"/>
            <a:endParaRPr lang="en-US" sz="2800" dirty="0">
              <a:cs typeface="Calibri"/>
            </a:endParaRPr>
          </a:p>
          <a:p>
            <a:pPr marL="0" indent="0">
              <a:buNone/>
            </a:pPr>
            <a:r>
              <a:rPr lang="en-US" sz="3200" dirty="0">
                <a:cs typeface="Calibri"/>
              </a:rPr>
              <a:t>Already examined the probability of landslides being near rivers; next step is to examine the probability of rivers being near landslides.</a:t>
            </a:r>
          </a:p>
          <a:p>
            <a:endParaRPr lang="en-US" dirty="0">
              <a:cs typeface="Calibri"/>
            </a:endParaRPr>
          </a:p>
          <a:p>
            <a:pPr marL="0" indent="0">
              <a:buNone/>
            </a:pPr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0779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28FE5-B5F2-462A-8C20-7697B1F14E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125" y="284162"/>
            <a:ext cx="10515600" cy="1325563"/>
          </a:xfrm>
        </p:spPr>
        <p:txBody>
          <a:bodyPr>
            <a:normAutofit/>
          </a:bodyPr>
          <a:lstStyle/>
          <a:p>
            <a:r>
              <a:rPr lang="en-US" sz="6600" i="1" dirty="0">
                <a:latin typeface="Arial"/>
                <a:cs typeface="Arial"/>
              </a:rPr>
              <a:t>Discussion III</a:t>
            </a:r>
            <a:endParaRPr lang="en-US" sz="66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116B8B-1190-47FA-8010-D1C1D1F596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9125" y="1587420"/>
            <a:ext cx="10953750" cy="4857751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 marL="0" indent="0">
              <a:spcBef>
                <a:spcPct val="0"/>
              </a:spcBef>
              <a:buNone/>
            </a:pPr>
            <a:r>
              <a:rPr lang="en-US" sz="3200" i="1" dirty="0">
                <a:latin typeface="Arial"/>
                <a:cs typeface="Arial"/>
              </a:rPr>
              <a:t>Alternative Workflows</a:t>
            </a:r>
            <a:endParaRPr lang="en-US" sz="3200" dirty="0">
              <a:cs typeface="Calibri"/>
            </a:endParaRPr>
          </a:p>
          <a:p>
            <a:pPr marL="0" indent="0">
              <a:buNone/>
            </a:pPr>
            <a:r>
              <a:rPr lang="en-US" sz="3200" dirty="0"/>
              <a:t>Object Based Image Analysis (OBIA)</a:t>
            </a:r>
            <a:endParaRPr lang="en-US" dirty="0">
              <a:cs typeface="Calibri" panose="020F0502020204030204"/>
            </a:endParaRPr>
          </a:p>
          <a:p>
            <a:pPr lvl="1"/>
            <a:r>
              <a:rPr lang="en-US" sz="2800" dirty="0"/>
              <a:t>Attempted here but classification not improved</a:t>
            </a:r>
          </a:p>
          <a:p>
            <a:pPr marL="0" indent="0">
              <a:buNone/>
            </a:pPr>
            <a:r>
              <a:rPr lang="en-US" sz="3200" dirty="0"/>
              <a:t>Aerial imagery and change detection</a:t>
            </a:r>
          </a:p>
          <a:p>
            <a:pPr lvl="1"/>
            <a:r>
              <a:rPr lang="en-US" sz="2800" dirty="0"/>
              <a:t>Historical imagery shows extent of landslide deposits that have since been eroded, and no longer exist to be captured by LiDAR.</a:t>
            </a:r>
          </a:p>
          <a:p>
            <a:pPr lvl="1"/>
            <a:r>
              <a:rPr lang="en-US" sz="2800" dirty="0"/>
              <a:t>Original deposit extents key for inundation modeling</a:t>
            </a:r>
          </a:p>
          <a:p>
            <a:pPr marL="0" indent="0">
              <a:buNone/>
            </a:pPr>
            <a:r>
              <a:rPr lang="en-US" sz="3200" dirty="0"/>
              <a:t>Additional or different DEM derivatives (e.g. Openness, Surface relief ratio)</a:t>
            </a:r>
          </a:p>
          <a:p>
            <a:pPr lvl="1"/>
            <a:r>
              <a:rPr lang="en-US" sz="2800" dirty="0"/>
              <a:t>Deriving these might require different software, toolboxes</a:t>
            </a:r>
          </a:p>
          <a:p>
            <a:pPr lvl="1"/>
            <a:r>
              <a:rPr lang="en-US" sz="2800" dirty="0"/>
              <a:t>A significance assessment would better inform the next modelling phase</a:t>
            </a:r>
          </a:p>
          <a:p>
            <a:pPr marL="0" indent="0">
              <a:buNone/>
            </a:pPr>
            <a:r>
              <a:rPr lang="en-US" sz="3200" dirty="0"/>
              <a:t>Mask out obvious non-landslide areas from the beginning</a:t>
            </a:r>
          </a:p>
        </p:txBody>
      </p:sp>
    </p:spTree>
    <p:extLst>
      <p:ext uri="{BB962C8B-B14F-4D97-AF65-F5344CB8AC3E}">
        <p14:creationId xmlns:p14="http://schemas.microsoft.com/office/powerpoint/2010/main" val="1601637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2CF1A-CC02-46E2-AC3A-03427547B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600" i="1" dirty="0">
                <a:latin typeface="Arial" panose="020B0604020202020204" pitchFamily="34" charset="0"/>
                <a:cs typeface="Arial" panose="020B0604020202020204" pitchFamily="34" charset="0"/>
              </a:rPr>
              <a:t>Conclusions</a:t>
            </a:r>
            <a:endParaRPr lang="en-US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87613B-1DE2-41D1-947E-1B5ADE6F17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7306"/>
            <a:ext cx="10515600" cy="505813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b="1" dirty="0">
                <a:cs typeface="Calibri" panose="020F0502020204030204"/>
              </a:rPr>
              <a:t>Classification would benefit from increased “non-landslide” training sample collection</a:t>
            </a:r>
          </a:p>
          <a:p>
            <a:pPr lvl="1"/>
            <a:r>
              <a:rPr lang="en-US" dirty="0">
                <a:cs typeface="Calibri" panose="020F0502020204030204"/>
              </a:rPr>
              <a:t>Capture specific, discrete areas such as ponds, informal roads, and agricultural fields</a:t>
            </a:r>
          </a:p>
          <a:p>
            <a:pPr marL="0" indent="0">
              <a:buNone/>
            </a:pPr>
            <a:r>
              <a:rPr lang="en-US" b="1" dirty="0">
                <a:cs typeface="Calibri" panose="020F0502020204030204"/>
              </a:rPr>
              <a:t>“Landslide” training samples should be improved; currently they reflect deposit extents that have since been eroded</a:t>
            </a:r>
          </a:p>
          <a:p>
            <a:pPr marL="0" indent="0">
              <a:buNone/>
            </a:pPr>
            <a:r>
              <a:rPr lang="en-US" b="1" dirty="0">
                <a:cs typeface="Calibri" panose="020F0502020204030204"/>
              </a:rPr>
              <a:t>Future classifications may do well to focus only on the initiation points of landslide features</a:t>
            </a:r>
          </a:p>
          <a:p>
            <a:pPr marL="0" indent="0">
              <a:buNone/>
            </a:pPr>
            <a:r>
              <a:rPr lang="en-US" b="1" dirty="0">
                <a:cs typeface="Calibri" panose="020F0502020204030204"/>
              </a:rPr>
              <a:t>The relationship between landslide features and rivers needs further exploration; the road-landslide relationship needs to account for informal roads to be useful</a:t>
            </a:r>
          </a:p>
          <a:p>
            <a:endParaRPr lang="en-US" dirty="0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658501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45EE7B-E013-4AE6-AF90-B3985B02E7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9400"/>
            <a:ext cx="7322820" cy="1325563"/>
          </a:xfrm>
          <a:solidFill>
            <a:schemeClr val="tx2">
              <a:lumMod val="50000"/>
              <a:alpha val="10000"/>
            </a:schemeClr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en-US" sz="66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Landslide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4EEAA9-B2B1-42B8-9028-F90AA927F3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766421"/>
            <a:ext cx="6072851" cy="4572000"/>
          </a:xfrm>
          <a:solidFill>
            <a:schemeClr val="tx2">
              <a:lumMod val="50000"/>
              <a:alpha val="10000"/>
            </a:scheme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Any downslope movement of mass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Typical slides VA Blue Ridge landslides debris flows, some debris slides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Hurricane Camille a major cause in study area (Nelson Co.)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46D9B087-0070-4745-B7EE-4543CF011E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21" t="1875" r="11273" b="1155"/>
          <a:stretch/>
        </p:blipFill>
        <p:spPr bwMode="auto">
          <a:xfrm>
            <a:off x="6682451" y="1766421"/>
            <a:ext cx="4734045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59193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9CAA725-F954-4D44-BABD-16EF243A95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608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5E419C-0CC8-43A0-BC1B-141DFF6E38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69875"/>
            <a:ext cx="10515600" cy="1325563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6600" i="1" dirty="0">
                <a:latin typeface="Arial" panose="020B0604020202020204" pitchFamily="34" charset="0"/>
                <a:cs typeface="Arial" panose="020B0604020202020204" pitchFamily="34" charset="0"/>
              </a:rPr>
              <a:t>Goal</a:t>
            </a:r>
            <a:endParaRPr lang="en-US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7BD28B-A947-45E3-A3D7-1BA8044D19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95438"/>
            <a:ext cx="11070014" cy="472916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3300" dirty="0">
                <a:latin typeface="Arial" panose="020B0604020202020204" pitchFamily="34" charset="0"/>
                <a:cs typeface="Arial" panose="020B0604020202020204" pitchFamily="34" charset="0"/>
              </a:rPr>
              <a:t>Produce starting point for a landslide inventory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Inventory is a starting place for landslide prediction and management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Automation will not replace visual interpretation, which can more easily incorporate archival aerial imagery</a:t>
            </a:r>
          </a:p>
          <a:p>
            <a:pPr marL="0" indent="0">
              <a:buNone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dirty="0">
                <a:latin typeface="Arial"/>
                <a:cs typeface="Arial"/>
              </a:rPr>
              <a:t>Classify landslide features using LiDAR based DEMs instead of spectral imagery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Heavily forested areas hide landslides well, especially decades afterward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Change detection another option, but not with multispectral imagery</a:t>
            </a:r>
          </a:p>
        </p:txBody>
      </p:sp>
    </p:spTree>
    <p:extLst>
      <p:ext uri="{BB962C8B-B14F-4D97-AF65-F5344CB8AC3E}">
        <p14:creationId xmlns:p14="http://schemas.microsoft.com/office/powerpoint/2010/main" val="391543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29971D-5C01-43D9-B048-3F4921EE71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78250" y="1595438"/>
            <a:ext cx="8120524" cy="4577909"/>
          </a:xfrm>
        </p:spPr>
        <p:txBody>
          <a:bodyPr>
            <a:normAutofit fontScale="92500" lnSpcReduction="20000"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Landslides are destructive</a:t>
            </a:r>
          </a:p>
          <a:p>
            <a:pPr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$2-4 billion worth of property damage annually (U.S.) </a:t>
            </a:r>
          </a:p>
          <a:p>
            <a:pPr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Average death toll 25-50 people annually </a:t>
            </a:r>
            <a:r>
              <a:rPr lang="en-US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(U.S.)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Landslide modeling way of mitigating the damage pre-emptively. Emergency planners can be </a:t>
            </a:r>
            <a:r>
              <a:rPr lang="en-US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better informed.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18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200" i="1" dirty="0">
                <a:latin typeface="Arial" panose="020B0604020202020204" pitchFamily="34" charset="0"/>
                <a:cs typeface="Arial" panose="020B0604020202020204" pitchFamily="34" charset="0"/>
              </a:rPr>
              <a:t>Why specifically a landslide inventory?</a:t>
            </a:r>
          </a:p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Landslide inventories take a lot of man hours to produce, are more susceptible to human error with inconsistent training.</a:t>
            </a:r>
          </a:p>
          <a:p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071A931-34AF-4F27-966F-B75CD29F8E42}"/>
              </a:ext>
            </a:extLst>
          </p:cNvPr>
          <p:cNvSpPr txBox="1">
            <a:spLocks/>
          </p:cNvSpPr>
          <p:nvPr/>
        </p:nvSpPr>
        <p:spPr>
          <a:xfrm>
            <a:off x="628650" y="26987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i="1" dirty="0">
                <a:latin typeface="Arial" panose="020B0604020202020204" pitchFamily="34" charset="0"/>
                <a:cs typeface="Arial" panose="020B0604020202020204" pitchFamily="34" charset="0"/>
              </a:rPr>
              <a:t>Why?</a:t>
            </a:r>
            <a:endParaRPr lang="en-US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 descr="The La Conchita landslide mobilized in 1995.">
            <a:extLst>
              <a:ext uri="{FF2B5EF4-FFF2-40B4-BE49-F238E27FC236}">
                <a16:creationId xmlns:a16="http://schemas.microsoft.com/office/drawing/2014/main" id="{92D12804-E1C8-44F0-8249-DC8F41EF2C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911" y="1595438"/>
            <a:ext cx="3149600" cy="469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620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07E27-4FD9-458A-886E-699F6E942C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69875"/>
            <a:ext cx="10515600" cy="1325563"/>
          </a:xfrm>
        </p:spPr>
        <p:txBody>
          <a:bodyPr>
            <a:normAutofit/>
          </a:bodyPr>
          <a:lstStyle/>
          <a:p>
            <a:r>
              <a:rPr lang="en-US" sz="6600" i="1">
                <a:latin typeface="Arial" panose="020B0604020202020204" pitchFamily="34" charset="0"/>
                <a:cs typeface="Arial" panose="020B0604020202020204" pitchFamily="34" charset="0"/>
              </a:rPr>
              <a:t>Study area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07D95F-91C1-42DA-8537-087483E0CF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90713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Extent of 2016 LiDAR within Horseshoe Mountain and Sherando Quads (~90mi</a:t>
            </a:r>
            <a:r>
              <a:rPr lang="en-US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0" indent="0">
              <a:buNone/>
            </a:pPr>
            <a:endParaRPr lang="en-US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Two different quadrangles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Sherando: Flatter, fewer slides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Horseshoe Mtn: Rugged, epicenter of Camille slides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Differences in geologic units not accounted for in this study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9820AE-0694-477E-B09E-1EABD5A983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619" y="0"/>
            <a:ext cx="115587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619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4397B-DAFD-4186-925D-FEA42FB312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265" y="163544"/>
            <a:ext cx="10515600" cy="1325563"/>
          </a:xfrm>
        </p:spPr>
        <p:txBody>
          <a:bodyPr/>
          <a:lstStyle/>
          <a:p>
            <a:r>
              <a:rPr lang="en-US" sz="6600" i="1"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endParaRPr lang="en-US" i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929C87-5D06-4827-BF53-C79693AA40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7265" y="1489107"/>
            <a:ext cx="6505575" cy="50577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2016 Lidar DEMs from USGS TNM (preprocessed)</a:t>
            </a:r>
          </a:p>
          <a:p>
            <a:pPr marL="0" indent="0">
              <a:buNone/>
            </a:pPr>
            <a:endParaRPr lang="en-US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River flowlines (NHD)</a:t>
            </a:r>
          </a:p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Virginia road centerlines (VGIN VBMP)</a:t>
            </a:r>
          </a:p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Virginia DMME landslide features process points and slope movement outlines</a:t>
            </a:r>
          </a:p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95336C-77EF-4B16-8F3B-3F048E3E36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674" t="3750" r="30717" b="4722"/>
          <a:stretch/>
        </p:blipFill>
        <p:spPr>
          <a:xfrm>
            <a:off x="6989728" y="311119"/>
            <a:ext cx="2627751" cy="38396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D3F2C87-7F76-4972-9E1F-F67EAB3169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175" t="10257" r="20028"/>
          <a:stretch/>
        </p:blipFill>
        <p:spPr>
          <a:xfrm>
            <a:off x="7685808" y="1024276"/>
            <a:ext cx="2627751" cy="383966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E2A0FF5-B6D9-4DD3-A1AA-5B59C1419C4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177" t="1266" r="25097" b="299"/>
          <a:stretch/>
        </p:blipFill>
        <p:spPr>
          <a:xfrm>
            <a:off x="8651644" y="1908022"/>
            <a:ext cx="2627751" cy="38414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963F5C2-F493-4BCC-AD55-BC35DCFE091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652" t="629" r="29481" b="629"/>
          <a:stretch/>
        </p:blipFill>
        <p:spPr>
          <a:xfrm>
            <a:off x="9324955" y="2630738"/>
            <a:ext cx="2627751" cy="3841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808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08246F-E1DB-4BEF-A2A6-F3E19C11CB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9400"/>
            <a:ext cx="10515600" cy="1325563"/>
          </a:xfrm>
        </p:spPr>
        <p:txBody>
          <a:bodyPr>
            <a:normAutofit/>
          </a:bodyPr>
          <a:lstStyle/>
          <a:p>
            <a:r>
              <a:rPr lang="en-US" sz="6600" i="1" dirty="0">
                <a:latin typeface="Arial" panose="020B0604020202020204" pitchFamily="34" charset="0"/>
                <a:cs typeface="Arial" panose="020B0604020202020204" pitchFamily="34" charset="0"/>
              </a:rPr>
              <a:t>Methodology</a:t>
            </a:r>
            <a:endParaRPr lang="en-US" sz="60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E92278-36E3-46EF-A14B-3304E7319A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1" y="1604963"/>
            <a:ext cx="5486400" cy="448627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1.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Mosaic, clip all data layers to study area</a:t>
            </a:r>
          </a:p>
          <a:p>
            <a:pPr marL="0" indent="0">
              <a:buNone/>
            </a:pP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2.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Produce DEM-derivatives,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rasters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in ArcGIS: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Slope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Surface roughness (SD Slope)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Curvature (Standard)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Aspect</a:t>
            </a:r>
          </a:p>
          <a:p>
            <a:pPr lvl="1"/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Hillshade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Rivers (Raster generated from flow direction, accumulation)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Road density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BC1FEF1-4C9A-4FC7-BCAF-0B50E90F1B50}"/>
              </a:ext>
            </a:extLst>
          </p:cNvPr>
          <p:cNvSpPr txBox="1">
            <a:spLocks/>
          </p:cNvSpPr>
          <p:nvPr/>
        </p:nvSpPr>
        <p:spPr>
          <a:xfrm>
            <a:off x="6096000" y="1604962"/>
            <a:ext cx="5915025" cy="448627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3.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Create multi-raster composite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4.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Run a supervised classification with composite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Adjust training samples from slope movement outlines for landslide features (save 30% for validation)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Repeat and adjust classification as needed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5.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Validate and assess results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*</a:t>
            </a:r>
            <a:r>
              <a:rPr lang="en-US" sz="2400" i="1" dirty="0">
                <a:latin typeface="Arial" panose="020B0604020202020204" pitchFamily="34" charset="0"/>
                <a:cs typeface="Arial" panose="020B0604020202020204" pitchFamily="34" charset="0"/>
              </a:rPr>
              <a:t>Bonus: Calculate which class predominates at certain distances from roads and rivers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6804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F0D6C1A0-16E5-4637-85AB-BC2F33487C3D}"/>
              </a:ext>
            </a:extLst>
          </p:cNvPr>
          <p:cNvGrpSpPr/>
          <p:nvPr/>
        </p:nvGrpSpPr>
        <p:grpSpPr>
          <a:xfrm>
            <a:off x="8524875" y="0"/>
            <a:ext cx="3429000" cy="6858000"/>
            <a:chOff x="5476875" y="38894"/>
            <a:chExt cx="3429000" cy="6858000"/>
          </a:xfrm>
        </p:grpSpPr>
        <p:pic>
          <p:nvPicPr>
            <p:cNvPr id="5" name="Picture 4" descr="A close up of a tree&#10;&#10;Description automatically generated">
              <a:extLst>
                <a:ext uri="{FF2B5EF4-FFF2-40B4-BE49-F238E27FC236}">
                  <a16:creationId xmlns:a16="http://schemas.microsoft.com/office/drawing/2014/main" id="{077C77BB-2E24-49D9-9856-02934557476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76875" y="38894"/>
              <a:ext cx="3429000" cy="6858000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1FEFE75-BBCA-43A5-BEC1-1A6D061E1916}"/>
                </a:ext>
              </a:extLst>
            </p:cNvPr>
            <p:cNvSpPr txBox="1"/>
            <p:nvPr/>
          </p:nvSpPr>
          <p:spPr>
            <a:xfrm>
              <a:off x="5591175" y="230188"/>
              <a:ext cx="504825" cy="76944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4400" dirty="0"/>
                <a:t>3</a:t>
              </a:r>
              <a:endParaRPr lang="en-US" sz="2400" dirty="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004B925-0251-4FA6-8E72-64642A01FF4B}"/>
              </a:ext>
            </a:extLst>
          </p:cNvPr>
          <p:cNvGrpSpPr/>
          <p:nvPr/>
        </p:nvGrpSpPr>
        <p:grpSpPr>
          <a:xfrm>
            <a:off x="4610100" y="0"/>
            <a:ext cx="3429000" cy="6858000"/>
            <a:chOff x="4162426" y="0"/>
            <a:chExt cx="3429000" cy="6858000"/>
          </a:xfrm>
        </p:grpSpPr>
        <p:pic>
          <p:nvPicPr>
            <p:cNvPr id="9" name="Picture 8" descr="A close up of a tree&#10;&#10;Description automatically generated">
              <a:extLst>
                <a:ext uri="{FF2B5EF4-FFF2-40B4-BE49-F238E27FC236}">
                  <a16:creationId xmlns:a16="http://schemas.microsoft.com/office/drawing/2014/main" id="{A5DD3C91-8E57-4A5F-91F3-0527A821DC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62426" y="0"/>
              <a:ext cx="3429000" cy="685800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DD308F8-1CF1-453F-B98B-A9A21EEAB93B}"/>
                </a:ext>
              </a:extLst>
            </p:cNvPr>
            <p:cNvSpPr txBox="1"/>
            <p:nvPr/>
          </p:nvSpPr>
          <p:spPr>
            <a:xfrm>
              <a:off x="4295776" y="191293"/>
              <a:ext cx="504825" cy="76944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4400" dirty="0"/>
                <a:t>2</a:t>
              </a:r>
              <a:endParaRPr lang="en-US" sz="2400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7A4E782-5AC7-4AA7-82AD-FEC5FAF0AD75}"/>
              </a:ext>
            </a:extLst>
          </p:cNvPr>
          <p:cNvGrpSpPr/>
          <p:nvPr/>
        </p:nvGrpSpPr>
        <p:grpSpPr>
          <a:xfrm>
            <a:off x="0" y="0"/>
            <a:ext cx="3429000" cy="6858000"/>
            <a:chOff x="581025" y="0"/>
            <a:chExt cx="3429000" cy="6858000"/>
          </a:xfrm>
        </p:grpSpPr>
        <p:pic>
          <p:nvPicPr>
            <p:cNvPr id="13" name="Picture 12" descr="A picture containing nature, rain, photo, light&#10;&#10;Description automatically generated">
              <a:extLst>
                <a:ext uri="{FF2B5EF4-FFF2-40B4-BE49-F238E27FC236}">
                  <a16:creationId xmlns:a16="http://schemas.microsoft.com/office/drawing/2014/main" id="{8CD2AB84-EA1C-438D-9EA0-E1AECBC01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1025" y="0"/>
              <a:ext cx="3429000" cy="6858000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3E37277-F550-41BB-819E-CBF45A61B815}"/>
                </a:ext>
              </a:extLst>
            </p:cNvPr>
            <p:cNvSpPr txBox="1"/>
            <p:nvPr/>
          </p:nvSpPr>
          <p:spPr>
            <a:xfrm>
              <a:off x="742950" y="191292"/>
              <a:ext cx="504825" cy="76944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4400" dirty="0"/>
                <a:t>1</a:t>
              </a:r>
              <a:endParaRPr lang="en-US" sz="2400" dirty="0"/>
            </a:p>
          </p:txBody>
        </p:sp>
      </p:grpSp>
      <p:pic>
        <p:nvPicPr>
          <p:cNvPr id="19" name="Content Placeholder 18" descr="A close up of a logo&#10;&#10;Description automatically generated">
            <a:extLst>
              <a:ext uri="{FF2B5EF4-FFF2-40B4-BE49-F238E27FC236}">
                <a16:creationId xmlns:a16="http://schemas.microsoft.com/office/drawing/2014/main" id="{13344F63-C5B0-4DFC-BD70-6D1371652A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825" y="0"/>
            <a:ext cx="3429000" cy="6858000"/>
          </a:xfr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E08B71B-D42F-4EA7-BE28-984AA3DDCA88}"/>
              </a:ext>
            </a:extLst>
          </p:cNvPr>
          <p:cNvSpPr txBox="1"/>
          <p:nvPr/>
        </p:nvSpPr>
        <p:spPr>
          <a:xfrm>
            <a:off x="2660068" y="283624"/>
            <a:ext cx="1743075" cy="5847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dirty="0"/>
              <a:t>idealized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97385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6213</TotalTime>
  <Words>969</Words>
  <Application>Microsoft Office PowerPoint</Application>
  <PresentationFormat>Widescreen</PresentationFormat>
  <Paragraphs>131</Paragraphs>
  <Slides>18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Office Theme</vt:lpstr>
      <vt:lpstr>Classifying Landslides Using LiDAR-based DEMs</vt:lpstr>
      <vt:lpstr>Landslide features</vt:lpstr>
      <vt:lpstr>PowerPoint Presentation</vt:lpstr>
      <vt:lpstr>Goal</vt:lpstr>
      <vt:lpstr>PowerPoint Presentation</vt:lpstr>
      <vt:lpstr>Study area</vt:lpstr>
      <vt:lpstr>Data</vt:lpstr>
      <vt:lpstr>Methodology</vt:lpstr>
      <vt:lpstr>PowerPoint Presentation</vt:lpstr>
      <vt:lpstr>Results</vt:lpstr>
      <vt:lpstr>Results</vt:lpstr>
      <vt:lpstr>Results I</vt:lpstr>
      <vt:lpstr>Results (Roads)</vt:lpstr>
      <vt:lpstr>Results (Rivers)</vt:lpstr>
      <vt:lpstr>Discussion</vt:lpstr>
      <vt:lpstr>Discussion</vt:lpstr>
      <vt:lpstr>Discussion III</vt:lpstr>
      <vt:lpstr>Conclusions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Classifying Landslides using Lidar-based DEMs</dc:title>
  <dc:creator>Virginia Latane (vlatane)</dc:creator>
  <cp:lastModifiedBy>Virginia Latane (vlatane)</cp:lastModifiedBy>
  <cp:revision>60</cp:revision>
  <dcterms:created xsi:type="dcterms:W3CDTF">2020-07-05T20:33:22Z</dcterms:created>
  <dcterms:modified xsi:type="dcterms:W3CDTF">2020-07-24T02:33:23Z</dcterms:modified>
</cp:coreProperties>
</file>